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392" r:id="rId2"/>
    <p:sldId id="401" r:id="rId3"/>
    <p:sldId id="369" r:id="rId4"/>
    <p:sldId id="376" r:id="rId5"/>
    <p:sldId id="357" r:id="rId6"/>
    <p:sldId id="370" r:id="rId7"/>
    <p:sldId id="371" r:id="rId8"/>
    <p:sldId id="380" r:id="rId9"/>
    <p:sldId id="308" r:id="rId10"/>
    <p:sldId id="395" r:id="rId11"/>
    <p:sldId id="396" r:id="rId12"/>
    <p:sldId id="379" r:id="rId13"/>
    <p:sldId id="398" r:id="rId14"/>
    <p:sldId id="374" r:id="rId15"/>
    <p:sldId id="461" r:id="rId16"/>
    <p:sldId id="385" r:id="rId17"/>
    <p:sldId id="399" r:id="rId18"/>
    <p:sldId id="375" r:id="rId19"/>
    <p:sldId id="462" r:id="rId20"/>
    <p:sldId id="463" r:id="rId21"/>
    <p:sldId id="402" r:id="rId22"/>
    <p:sldId id="400" r:id="rId23"/>
    <p:sldId id="464" r:id="rId24"/>
    <p:sldId id="404" r:id="rId25"/>
    <p:sldId id="465" r:id="rId26"/>
    <p:sldId id="467" r:id="rId27"/>
    <p:sldId id="466" r:id="rId28"/>
    <p:sldId id="407" r:id="rId29"/>
    <p:sldId id="408" r:id="rId3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B9CA"/>
    <a:srgbClr val="0000FF"/>
    <a:srgbClr val="FF6699"/>
    <a:srgbClr val="4472C4"/>
    <a:srgbClr val="000099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09" autoAdjust="0"/>
    <p:restoredTop sz="94660"/>
  </p:normalViewPr>
  <p:slideViewPr>
    <p:cSldViewPr snapToGrid="0">
      <p:cViewPr varScale="1">
        <p:scale>
          <a:sx n="83" d="100"/>
          <a:sy n="83" d="100"/>
        </p:scale>
        <p:origin x="941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C4F36-771F-4C4A-ACE8-48022BEF5A0E}" type="datetimeFigureOut">
              <a:rPr kumimoji="1" lang="ja-JP" altLang="en-US" smtClean="0"/>
              <a:t>2022/11/12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B5EBC-E89C-413B-9D5F-949028107C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165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50299C-563B-4CBE-B9E4-8A2D530D21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CEB985E-7429-48FA-A5FE-9158927DEC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ACA7FF-CE87-4AD2-B2D6-B96AD7127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CA41-387D-4205-93D9-D9E9E6890BDC}" type="datetimeFigureOut">
              <a:rPr kumimoji="1" lang="ja-JP" altLang="en-US" smtClean="0"/>
              <a:t>2022/11/12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2026015-EF52-4865-89D4-D829D8C47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6799A4-21D4-4E76-98A2-49BAD967F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0F8E-C370-411D-90DE-9D469250F4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560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2D9F14-0CE4-4C03-8E57-4845FE3AD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A28F246-C6A0-43DE-BE43-BD748275C7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F46451-CA19-4E70-ADC9-0EBCD5308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CA41-387D-4205-93D9-D9E9E6890BDC}" type="datetimeFigureOut">
              <a:rPr kumimoji="1" lang="ja-JP" altLang="en-US" smtClean="0"/>
              <a:t>2022/11/12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7ECE34-5AD4-4628-9C8E-D60818001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FC6DBD-C9B4-45D2-B0D3-08850BCB4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0F8E-C370-411D-90DE-9D469250F4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2445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4233FC3-F54F-4B5B-AA38-C1E547B7B6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2812971-1B09-4937-A4C8-E3B99C4934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0FC8A3-7C75-4B2D-8D64-115442234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CA41-387D-4205-93D9-D9E9E6890BDC}" type="datetimeFigureOut">
              <a:rPr kumimoji="1" lang="ja-JP" altLang="en-US" smtClean="0"/>
              <a:t>2022/11/12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B23A14-96E7-4E58-B21B-A67FBC967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363845-EFE0-40F2-8AA6-DD8EB24F5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0F8E-C370-411D-90DE-9D469250F4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5030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380C3E-5DE2-4FEA-814E-B8E7C7AA8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0BDC33-474F-4193-86FD-1F915651FB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C26A31-203A-4E39-B585-255AF79EE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CA41-387D-4205-93D9-D9E9E6890BDC}" type="datetimeFigureOut">
              <a:rPr kumimoji="1" lang="ja-JP" altLang="en-US" smtClean="0"/>
              <a:t>2022/11/12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35372A-13E1-4A2B-AA6E-68BE50F48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4D85B7-706F-4828-9F25-35C34224B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0F8E-C370-411D-90DE-9D469250F4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4391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34BDA1-D586-458E-AE20-3290038C5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D0B839-23D0-4E3F-98F4-1589EF04F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3FDC6D-4CFB-4DBE-8F10-92E98A5E9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CA41-387D-4205-93D9-D9E9E6890BDC}" type="datetimeFigureOut">
              <a:rPr kumimoji="1" lang="ja-JP" altLang="en-US" smtClean="0"/>
              <a:t>2022/11/12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EF7B22-E5C5-43E1-9E53-C68AE7B6F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5F1C15-6127-4498-B16F-6417E4B60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0F8E-C370-411D-90DE-9D469250F4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580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39C8C2-E60F-424C-AB13-5DE458074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8F5D42-88DD-4BF7-BCB0-A6EA6E996E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47FE764-2503-4737-91DB-CC2F0F341D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2B966B4-BD8E-4FD3-A44A-FB9470ABD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CA41-387D-4205-93D9-D9E9E6890BDC}" type="datetimeFigureOut">
              <a:rPr kumimoji="1" lang="ja-JP" altLang="en-US" smtClean="0"/>
              <a:t>2022/11/12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72968F-2D67-4536-AEDA-1EA76A231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CE18817-EB17-462B-9535-9385A3B34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0F8E-C370-411D-90DE-9D469250F4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369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FD3E86-1966-48BA-99FE-982B12B54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02565A1-F5F6-4461-B054-8FA982F77C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B70F48F-75DB-43B2-95CA-1CC54AAC1B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E0FF065-D70C-43F5-9A66-B9EB54A83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ACA6997-E806-42B0-ADA5-249D5917FE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7C317F4-F0E0-422C-B70A-0DE61B0B7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CA41-387D-4205-93D9-D9E9E6890BDC}" type="datetimeFigureOut">
              <a:rPr kumimoji="1" lang="ja-JP" altLang="en-US" smtClean="0"/>
              <a:t>2022/11/12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545E1ED-87F7-4887-BF6E-050FC1049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C2F57F0-1B0F-481B-921F-FE8E93FCC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0F8E-C370-411D-90DE-9D469250F4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6853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B98409-3715-497C-A0F5-308A7A04F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FA3F478-55FC-4FEC-9150-8203ED7A4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CA41-387D-4205-93D9-D9E9E6890BDC}" type="datetimeFigureOut">
              <a:rPr kumimoji="1" lang="ja-JP" altLang="en-US" smtClean="0"/>
              <a:t>2022/11/12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1EC70FC-1C1B-4077-A1C1-0E62B2EB7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7FBD07-968D-4234-B171-1416B5A55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0F8E-C370-411D-90DE-9D469250F4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62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3586532-4709-4C32-8A94-A6B96D4CC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CA41-387D-4205-93D9-D9E9E6890BDC}" type="datetimeFigureOut">
              <a:rPr kumimoji="1" lang="ja-JP" altLang="en-US" smtClean="0"/>
              <a:t>2022/11/12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00682BA-4E8F-42D7-8FF8-C49BCBE84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6D536E-B648-49C1-B71C-015EA42BD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0F8E-C370-411D-90DE-9D469250F4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6222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C0BF1A-FD9C-415E-96CD-AA52F2204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A155B9-1AB4-40AC-BA11-0DE5C3E9DC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4FD61A3-B6A9-4CE8-9BA5-5AD8ADE581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CC77D1-797D-4BC0-8A8B-F1C2B8DDB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CA41-387D-4205-93D9-D9E9E6890BDC}" type="datetimeFigureOut">
              <a:rPr kumimoji="1" lang="ja-JP" altLang="en-US" smtClean="0"/>
              <a:t>2022/11/12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1C18C75-7B84-407E-9349-6F3DF887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FD84D43-8425-4BA5-89B5-6AC6171CD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0F8E-C370-411D-90DE-9D469250F4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63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E4437F-F4C0-45B4-A7A5-217A38451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92BF045-A95C-4296-BDC8-2AC2BB3351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9FAE1C9-C2DC-4384-B70A-C8165CDA7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6135D06-1770-4146-AE15-C034EF283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CA41-387D-4205-93D9-D9E9E6890BDC}" type="datetimeFigureOut">
              <a:rPr kumimoji="1" lang="ja-JP" altLang="en-US" smtClean="0"/>
              <a:t>2022/11/12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392D85-407C-4FCF-847C-D17681894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041EE2C-86CC-4AD7-9E0B-3FE038756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0F8E-C370-411D-90DE-9D469250F4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245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2039362-348B-48E8-A339-A9371F8D7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797A857-9479-49BB-857A-02C87E5071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E6F861-1096-4C47-86BE-9CCA1EA950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9CA41-387D-4205-93D9-D9E9E6890BDC}" type="datetimeFigureOut">
              <a:rPr kumimoji="1" lang="ja-JP" altLang="en-US" smtClean="0"/>
              <a:t>2022/11/12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F50C56-2C5F-4843-B1F5-F80987A568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2B3593-AEEB-4298-8CB0-B690D5046A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00F8E-C370-411D-90DE-9D469250F4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53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1377551" y="2921168"/>
            <a:ext cx="94368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予測財務諸表の作り方</a:t>
            </a:r>
          </a:p>
        </p:txBody>
      </p:sp>
    </p:spTree>
    <p:extLst>
      <p:ext uri="{BB962C8B-B14F-4D97-AF65-F5344CB8AC3E}">
        <p14:creationId xmlns:p14="http://schemas.microsoft.com/office/powerpoint/2010/main" val="4076300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171718" y="920621"/>
            <a:ext cx="1184856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EXCEL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フォームに数値</a:t>
            </a: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（過去実績）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を入れる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→　</a:t>
            </a:r>
            <a:r>
              <a:rPr lang="ja-JP" altLang="en-US" sz="32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自分も他人も見やすい形式に整える</a:t>
            </a:r>
            <a:endParaRPr lang="en-US" altLang="ja-JP" sz="32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２．財務分析を行い、前提条件を設計する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３．予測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を作成する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４．予測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BS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を作成する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５．出来た結果を読み解く、実現性や妥当な計画か判断する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96606EF-04F6-4A26-9F8D-C34CFCAEC816}"/>
              </a:ext>
            </a:extLst>
          </p:cNvPr>
          <p:cNvSpPr/>
          <p:nvPr/>
        </p:nvSpPr>
        <p:spPr>
          <a:xfrm>
            <a:off x="109536" y="2089846"/>
            <a:ext cx="8041863" cy="1015663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8415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D918A1E5-4079-46AD-8BAF-190BAD753D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584" y="113771"/>
            <a:ext cx="7780580" cy="4664948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D8192A9-652D-45E5-B2CD-6A7843C06BB1}"/>
              </a:ext>
            </a:extLst>
          </p:cNvPr>
          <p:cNvSpPr/>
          <p:nvPr/>
        </p:nvSpPr>
        <p:spPr>
          <a:xfrm>
            <a:off x="112619" y="4921366"/>
            <a:ext cx="10092430" cy="186535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3451C38-5F4F-4603-AF64-6ECF1CF44FE0}"/>
              </a:ext>
            </a:extLst>
          </p:cNvPr>
          <p:cNvSpPr txBox="1"/>
          <p:nvPr/>
        </p:nvSpPr>
        <p:spPr>
          <a:xfrm>
            <a:off x="214801" y="5103189"/>
            <a:ext cx="99902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まずは過去の実績・数値を分析し、</a:t>
            </a:r>
            <a:r>
              <a:rPr lang="ja-JP" altLang="en-US" sz="20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これまでの傾向を掴む</a:t>
            </a:r>
            <a:endParaRPr lang="en-US" altLang="ja-JP" sz="20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例 ）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・売上高成長率　　　　　　　　　　　　・売上原価率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・販管費を売上対比で計算してみる　　　・金利（利率）（支払い利息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÷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借入残高）　　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・法人税率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5" name="コネクタ: カギ線 14">
            <a:extLst>
              <a:ext uri="{FF2B5EF4-FFF2-40B4-BE49-F238E27FC236}">
                <a16:creationId xmlns:a16="http://schemas.microsoft.com/office/drawing/2014/main" id="{3E77A044-5EFB-4656-9B3A-D41D55783BB8}"/>
              </a:ext>
            </a:extLst>
          </p:cNvPr>
          <p:cNvCxnSpPr>
            <a:cxnSpLocks/>
            <a:endCxn id="6" idx="3"/>
          </p:cNvCxnSpPr>
          <p:nvPr/>
        </p:nvCxnSpPr>
        <p:spPr>
          <a:xfrm rot="16200000" flipH="1">
            <a:off x="7785430" y="3499177"/>
            <a:ext cx="3168589" cy="1670650"/>
          </a:xfrm>
          <a:prstGeom prst="bentConnector4">
            <a:avLst>
              <a:gd name="adj1" fmla="val 37130"/>
              <a:gd name="adj2" fmla="val 120525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82C057F6-7320-4D75-8EA5-693D1CCA1656}"/>
              </a:ext>
            </a:extLst>
          </p:cNvPr>
          <p:cNvSpPr/>
          <p:nvPr/>
        </p:nvSpPr>
        <p:spPr>
          <a:xfrm>
            <a:off x="8355104" y="549079"/>
            <a:ext cx="2420472" cy="5145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損益計算書</a:t>
            </a:r>
          </a:p>
        </p:txBody>
      </p:sp>
      <p:sp>
        <p:nvSpPr>
          <p:cNvPr id="9" name="四角形: 角を丸くする 12">
            <a:extLst>
              <a:ext uri="{FF2B5EF4-FFF2-40B4-BE49-F238E27FC236}">
                <a16:creationId xmlns:a16="http://schemas.microsoft.com/office/drawing/2014/main" id="{002CFD9E-C76F-4AFD-BF47-E21BE8968513}"/>
              </a:ext>
            </a:extLst>
          </p:cNvPr>
          <p:cNvSpPr/>
          <p:nvPr/>
        </p:nvSpPr>
        <p:spPr>
          <a:xfrm>
            <a:off x="412750" y="944988"/>
            <a:ext cx="7673414" cy="29961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四角形: 角を丸くする 12">
            <a:extLst>
              <a:ext uri="{FF2B5EF4-FFF2-40B4-BE49-F238E27FC236}">
                <a16:creationId xmlns:a16="http://schemas.microsoft.com/office/drawing/2014/main" id="{002CFD9E-C76F-4AFD-BF47-E21BE8968513}"/>
              </a:ext>
            </a:extLst>
          </p:cNvPr>
          <p:cNvSpPr/>
          <p:nvPr/>
        </p:nvSpPr>
        <p:spPr>
          <a:xfrm>
            <a:off x="412750" y="1484738"/>
            <a:ext cx="7673414" cy="29961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四角形: 角を丸くする 12">
            <a:extLst>
              <a:ext uri="{FF2B5EF4-FFF2-40B4-BE49-F238E27FC236}">
                <a16:creationId xmlns:a16="http://schemas.microsoft.com/office/drawing/2014/main" id="{002CFD9E-C76F-4AFD-BF47-E21BE8968513}"/>
              </a:ext>
            </a:extLst>
          </p:cNvPr>
          <p:cNvSpPr/>
          <p:nvPr/>
        </p:nvSpPr>
        <p:spPr>
          <a:xfrm>
            <a:off x="412750" y="2804376"/>
            <a:ext cx="7673414" cy="29961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四角形: 角を丸くする 12">
            <a:extLst>
              <a:ext uri="{FF2B5EF4-FFF2-40B4-BE49-F238E27FC236}">
                <a16:creationId xmlns:a16="http://schemas.microsoft.com/office/drawing/2014/main" id="{002CFD9E-C76F-4AFD-BF47-E21BE8968513}"/>
              </a:ext>
            </a:extLst>
          </p:cNvPr>
          <p:cNvSpPr/>
          <p:nvPr/>
        </p:nvSpPr>
        <p:spPr>
          <a:xfrm>
            <a:off x="412750" y="3365500"/>
            <a:ext cx="7673414" cy="2730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四角形: 角を丸くする 12">
            <a:extLst>
              <a:ext uri="{FF2B5EF4-FFF2-40B4-BE49-F238E27FC236}">
                <a16:creationId xmlns:a16="http://schemas.microsoft.com/office/drawing/2014/main" id="{002CFD9E-C76F-4AFD-BF47-E21BE8968513}"/>
              </a:ext>
            </a:extLst>
          </p:cNvPr>
          <p:cNvSpPr/>
          <p:nvPr/>
        </p:nvSpPr>
        <p:spPr>
          <a:xfrm>
            <a:off x="412750" y="4135852"/>
            <a:ext cx="7673414" cy="29961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中かっこ 16"/>
          <p:cNvSpPr/>
          <p:nvPr/>
        </p:nvSpPr>
        <p:spPr>
          <a:xfrm>
            <a:off x="8172167" y="1154478"/>
            <a:ext cx="214094" cy="3191456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194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604172BE-1998-4FB7-B766-7C49E8526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67" y="166687"/>
            <a:ext cx="6969014" cy="5274889"/>
          </a:xfrm>
          <a:prstGeom prst="rect">
            <a:avLst/>
          </a:prstGeom>
        </p:spPr>
      </p:pic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9EBE8EBB-30E9-43FA-803C-23019CD36D98}"/>
              </a:ext>
            </a:extLst>
          </p:cNvPr>
          <p:cNvSpPr/>
          <p:nvPr/>
        </p:nvSpPr>
        <p:spPr>
          <a:xfrm>
            <a:off x="190499" y="1416048"/>
            <a:ext cx="6905981" cy="22860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147D605-C108-4786-B95B-BE3A542D0285}"/>
              </a:ext>
            </a:extLst>
          </p:cNvPr>
          <p:cNvSpPr/>
          <p:nvPr/>
        </p:nvSpPr>
        <p:spPr>
          <a:xfrm>
            <a:off x="8068235" y="1810870"/>
            <a:ext cx="3787215" cy="36934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0FD3138-7695-4427-ADC1-6545D5F458AB}"/>
              </a:ext>
            </a:extLst>
          </p:cNvPr>
          <p:cNvSpPr txBox="1"/>
          <p:nvPr/>
        </p:nvSpPr>
        <p:spPr>
          <a:xfrm>
            <a:off x="8355104" y="2238252"/>
            <a:ext cx="33730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・手許現金の割合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（日商対比）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・売上債権　回転日数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棚卸資産　回転日数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買入債務　回転日数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・借入金額の割合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（月商対比）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6" name="コネクタ: カギ線 15">
            <a:extLst>
              <a:ext uri="{FF2B5EF4-FFF2-40B4-BE49-F238E27FC236}">
                <a16:creationId xmlns:a16="http://schemas.microsoft.com/office/drawing/2014/main" id="{97A4240E-9129-4258-BF92-EBF9A80B4D1B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7291107" y="3409948"/>
            <a:ext cx="777128" cy="247652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BACEF6A5-8527-4D6B-B216-60421ECCAFF2}"/>
              </a:ext>
            </a:extLst>
          </p:cNvPr>
          <p:cNvSpPr/>
          <p:nvPr/>
        </p:nvSpPr>
        <p:spPr>
          <a:xfrm>
            <a:off x="8355104" y="549079"/>
            <a:ext cx="2420472" cy="5145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BS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貸借対照表</a:t>
            </a:r>
          </a:p>
        </p:txBody>
      </p:sp>
      <p:sp>
        <p:nvSpPr>
          <p:cNvPr id="10" name="四角形: 角を丸くする 10">
            <a:extLst>
              <a:ext uri="{FF2B5EF4-FFF2-40B4-BE49-F238E27FC236}">
                <a16:creationId xmlns:a16="http://schemas.microsoft.com/office/drawing/2014/main" id="{9EBE8EBB-30E9-43FA-803C-23019CD36D98}"/>
              </a:ext>
            </a:extLst>
          </p:cNvPr>
          <p:cNvSpPr/>
          <p:nvPr/>
        </p:nvSpPr>
        <p:spPr>
          <a:xfrm>
            <a:off x="190499" y="1879598"/>
            <a:ext cx="6905982" cy="22860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四角形: 角を丸くする 10">
            <a:extLst>
              <a:ext uri="{FF2B5EF4-FFF2-40B4-BE49-F238E27FC236}">
                <a16:creationId xmlns:a16="http://schemas.microsoft.com/office/drawing/2014/main" id="{9EBE8EBB-30E9-43FA-803C-23019CD36D98}"/>
              </a:ext>
            </a:extLst>
          </p:cNvPr>
          <p:cNvSpPr/>
          <p:nvPr/>
        </p:nvSpPr>
        <p:spPr>
          <a:xfrm>
            <a:off x="190499" y="2336798"/>
            <a:ext cx="6905982" cy="22860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四角形: 角を丸くする 10">
            <a:extLst>
              <a:ext uri="{FF2B5EF4-FFF2-40B4-BE49-F238E27FC236}">
                <a16:creationId xmlns:a16="http://schemas.microsoft.com/office/drawing/2014/main" id="{9EBE8EBB-30E9-43FA-803C-23019CD36D98}"/>
              </a:ext>
            </a:extLst>
          </p:cNvPr>
          <p:cNvSpPr/>
          <p:nvPr/>
        </p:nvSpPr>
        <p:spPr>
          <a:xfrm>
            <a:off x="190499" y="4216398"/>
            <a:ext cx="6905982" cy="22860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四角形: 角を丸くする 10">
            <a:extLst>
              <a:ext uri="{FF2B5EF4-FFF2-40B4-BE49-F238E27FC236}">
                <a16:creationId xmlns:a16="http://schemas.microsoft.com/office/drawing/2014/main" id="{9EBE8EBB-30E9-43FA-803C-23019CD36D98}"/>
              </a:ext>
            </a:extLst>
          </p:cNvPr>
          <p:cNvSpPr/>
          <p:nvPr/>
        </p:nvSpPr>
        <p:spPr>
          <a:xfrm>
            <a:off x="190498" y="5137148"/>
            <a:ext cx="6905982" cy="22860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右中かっこ 18"/>
          <p:cNvSpPr/>
          <p:nvPr/>
        </p:nvSpPr>
        <p:spPr>
          <a:xfrm>
            <a:off x="7181567" y="1568448"/>
            <a:ext cx="214094" cy="36830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709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171718" y="920621"/>
            <a:ext cx="1184856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EXCEL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フォームに数値</a:t>
            </a: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（過去実績）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を入れる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→　</a:t>
            </a:r>
            <a:r>
              <a:rPr lang="ja-JP" altLang="en-US" sz="32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自分も他人も見やすい形式に整える</a:t>
            </a:r>
            <a:endParaRPr lang="en-US" altLang="ja-JP" sz="32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２．財務分析を行い、前提条件を設計する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３．予測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を作成する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４．予測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BS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を作成する　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５．出来た結果を読み解く、実現性や妥当な計画か判断する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96606EF-04F6-4A26-9F8D-C34CFCAEC816}"/>
              </a:ext>
            </a:extLst>
          </p:cNvPr>
          <p:cNvSpPr/>
          <p:nvPr/>
        </p:nvSpPr>
        <p:spPr>
          <a:xfrm>
            <a:off x="171718" y="3099137"/>
            <a:ext cx="8041863" cy="1015663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484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>
            <a:extLst>
              <a:ext uri="{FF2B5EF4-FFF2-40B4-BE49-F238E27FC236}">
                <a16:creationId xmlns:a16="http://schemas.microsoft.com/office/drawing/2014/main" id="{74A71AA9-3CF9-4757-B27C-C289CDA55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5382" y="1316777"/>
            <a:ext cx="3001070" cy="3043942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D958B3CA-F0E2-4A69-0871-6787CFE56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50" y="1316777"/>
            <a:ext cx="6205846" cy="3077801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0AECA01-B255-445F-B95C-99D20C10D85E}"/>
              </a:ext>
            </a:extLst>
          </p:cNvPr>
          <p:cNvSpPr txBox="1"/>
          <p:nvPr/>
        </p:nvSpPr>
        <p:spPr>
          <a:xfrm>
            <a:off x="1639165" y="5474614"/>
            <a:ext cx="94309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　過去・実績の分析結果を、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　将来予測の変数として利用するのが基本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78E90D3B-17A2-44CA-A3A1-50426A4A5391}"/>
              </a:ext>
            </a:extLst>
          </p:cNvPr>
          <p:cNvSpPr/>
          <p:nvPr/>
        </p:nvSpPr>
        <p:spPr>
          <a:xfrm>
            <a:off x="3867924" y="402221"/>
            <a:ext cx="2420472" cy="5145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過去の実績</a:t>
            </a: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C839EB8D-CD4E-48A6-9493-CF440B1A999B}"/>
              </a:ext>
            </a:extLst>
          </p:cNvPr>
          <p:cNvSpPr/>
          <p:nvPr/>
        </p:nvSpPr>
        <p:spPr>
          <a:xfrm>
            <a:off x="8465127" y="378885"/>
            <a:ext cx="2763591" cy="51459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将来の予想</a:t>
            </a:r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0FF01551-A058-4290-A0B0-98EB3EFC0DFC}"/>
              </a:ext>
            </a:extLst>
          </p:cNvPr>
          <p:cNvCxnSpPr>
            <a:cxnSpLocks/>
          </p:cNvCxnSpPr>
          <p:nvPr/>
        </p:nvCxnSpPr>
        <p:spPr>
          <a:xfrm>
            <a:off x="6288396" y="2247101"/>
            <a:ext cx="2015095" cy="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AC60A2AD-A913-474D-955F-D4A51ED4C385}"/>
              </a:ext>
            </a:extLst>
          </p:cNvPr>
          <p:cNvSpPr/>
          <p:nvPr/>
        </p:nvSpPr>
        <p:spPr>
          <a:xfrm>
            <a:off x="132008" y="126473"/>
            <a:ext cx="2420472" cy="514599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損益計算書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026EC9CD-FF5E-4302-AE72-E945D7A9DB4B}"/>
              </a:ext>
            </a:extLst>
          </p:cNvPr>
          <p:cNvSpPr/>
          <p:nvPr/>
        </p:nvSpPr>
        <p:spPr>
          <a:xfrm>
            <a:off x="3166667" y="447616"/>
            <a:ext cx="502275" cy="469204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E7A219BC-4314-4E01-95BA-2BE1E8B5D060}"/>
              </a:ext>
            </a:extLst>
          </p:cNvPr>
          <p:cNvSpPr/>
          <p:nvPr/>
        </p:nvSpPr>
        <p:spPr>
          <a:xfrm>
            <a:off x="7704245" y="428864"/>
            <a:ext cx="502275" cy="469204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endParaRPr lang="en-US" altLang="ja-JP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00A492-DC33-01DF-5C48-9DE6066C49EF}"/>
              </a:ext>
            </a:extLst>
          </p:cNvPr>
          <p:cNvSpPr/>
          <p:nvPr/>
        </p:nvSpPr>
        <p:spPr>
          <a:xfrm>
            <a:off x="3463907" y="1177124"/>
            <a:ext cx="2890711" cy="33671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50D176E0-49BE-59C9-610C-8726AD9A927E}"/>
              </a:ext>
            </a:extLst>
          </p:cNvPr>
          <p:cNvCxnSpPr>
            <a:cxnSpLocks/>
          </p:cNvCxnSpPr>
          <p:nvPr/>
        </p:nvCxnSpPr>
        <p:spPr>
          <a:xfrm>
            <a:off x="6288396" y="2741239"/>
            <a:ext cx="2015095" cy="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5651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>
            <a:extLst>
              <a:ext uri="{FF2B5EF4-FFF2-40B4-BE49-F238E27FC236}">
                <a16:creationId xmlns:a16="http://schemas.microsoft.com/office/drawing/2014/main" id="{74A71AA9-3CF9-4757-B27C-C289CDA55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3796"/>
            <a:ext cx="3299333" cy="3346466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0AECA01-B255-445F-B95C-99D20C10D85E}"/>
              </a:ext>
            </a:extLst>
          </p:cNvPr>
          <p:cNvSpPr txBox="1"/>
          <p:nvPr/>
        </p:nvSpPr>
        <p:spPr>
          <a:xfrm>
            <a:off x="5883565" y="5604597"/>
            <a:ext cx="59482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入力フォーム（別添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Excel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を使って作成してください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C839EB8D-CD4E-48A6-9493-CF440B1A999B}"/>
              </a:ext>
            </a:extLst>
          </p:cNvPr>
          <p:cNvSpPr/>
          <p:nvPr/>
        </p:nvSpPr>
        <p:spPr>
          <a:xfrm>
            <a:off x="535742" y="803601"/>
            <a:ext cx="2763591" cy="51459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将来の予想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933174B-AD65-CC92-C615-1F1222A8E9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6155" y="306168"/>
            <a:ext cx="7202363" cy="4531064"/>
          </a:xfrm>
          <a:prstGeom prst="rect">
            <a:avLst/>
          </a:prstGeom>
        </p:spPr>
      </p:pic>
      <p:sp>
        <p:nvSpPr>
          <p:cNvPr id="4" name="矢印: 下 2">
            <a:extLst>
              <a:ext uri="{FF2B5EF4-FFF2-40B4-BE49-F238E27FC236}">
                <a16:creationId xmlns:a16="http://schemas.microsoft.com/office/drawing/2014/main" id="{387E02D5-07E3-B09D-04B7-E555C2A2022B}"/>
              </a:ext>
            </a:extLst>
          </p:cNvPr>
          <p:cNvSpPr/>
          <p:nvPr/>
        </p:nvSpPr>
        <p:spPr>
          <a:xfrm>
            <a:off x="9130054" y="4714618"/>
            <a:ext cx="373076" cy="6424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コネクタ: カギ線 6">
            <a:extLst>
              <a:ext uri="{FF2B5EF4-FFF2-40B4-BE49-F238E27FC236}">
                <a16:creationId xmlns:a16="http://schemas.microsoft.com/office/drawing/2014/main" id="{77375D2E-2358-16F8-C1D7-AFC38B55EE09}"/>
              </a:ext>
            </a:extLst>
          </p:cNvPr>
          <p:cNvCxnSpPr>
            <a:cxnSpLocks/>
            <a:stCxn id="12" idx="1"/>
            <a:endCxn id="28" idx="2"/>
          </p:cNvCxnSpPr>
          <p:nvPr/>
        </p:nvCxnSpPr>
        <p:spPr>
          <a:xfrm rot="10800000">
            <a:off x="1649667" y="4820262"/>
            <a:ext cx="4233898" cy="1322944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4327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7BA4D01-6B86-410B-BF48-47E77FEC3779}"/>
              </a:ext>
            </a:extLst>
          </p:cNvPr>
          <p:cNvSpPr txBox="1"/>
          <p:nvPr/>
        </p:nvSpPr>
        <p:spPr>
          <a:xfrm>
            <a:off x="574284" y="2268033"/>
            <a:ext cx="1104343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▶予測財務諸表はまず、損益計算書の作成から</a:t>
            </a:r>
            <a:endParaRPr lang="en-US" altLang="ja-JP" sz="24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→　将来どのくらいの売上を計上し、どれくらい利益を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出すのかを見積もらなければ、予測が始まらない</a:t>
            </a:r>
          </a:p>
          <a:p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▶一旦は、これまでの傾向値をもとに計算する</a:t>
            </a:r>
            <a:endParaRPr lang="en-US" altLang="ja-JP" sz="24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その上で、将来の見通しや、目標とする数値を入れて分析する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679989A-1D3A-419E-891A-577E19A43AAD}"/>
              </a:ext>
            </a:extLst>
          </p:cNvPr>
          <p:cNvSpPr txBox="1"/>
          <p:nvPr/>
        </p:nvSpPr>
        <p:spPr>
          <a:xfrm>
            <a:off x="170330" y="241158"/>
            <a:ext cx="91171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予測は損益計算書からスタートする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B10AFC0-5F07-4630-AAB8-A1BEB122F0B6}"/>
              </a:ext>
            </a:extLst>
          </p:cNvPr>
          <p:cNvSpPr/>
          <p:nvPr/>
        </p:nvSpPr>
        <p:spPr>
          <a:xfrm>
            <a:off x="164550" y="1662545"/>
            <a:ext cx="11875050" cy="4257964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8015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171718" y="920621"/>
            <a:ext cx="1184856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EXCEL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フォームに数値</a:t>
            </a: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（過去実績）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を入れる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→　</a:t>
            </a:r>
            <a:r>
              <a:rPr lang="ja-JP" altLang="en-US" sz="32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自分も他人も見やすい形式に整える</a:t>
            </a:r>
            <a:endParaRPr lang="en-US" altLang="ja-JP" sz="32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２．財務分析を行い、前提条件を設計する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３．予測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を作成する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４．予測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BS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を作成する　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５．出来た結果を読み解く、実現性や妥当な計画か判断する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96606EF-04F6-4A26-9F8D-C34CFCAEC816}"/>
              </a:ext>
            </a:extLst>
          </p:cNvPr>
          <p:cNvSpPr/>
          <p:nvPr/>
        </p:nvSpPr>
        <p:spPr>
          <a:xfrm>
            <a:off x="171718" y="4073922"/>
            <a:ext cx="11582132" cy="1015663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324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図 32">
            <a:extLst>
              <a:ext uri="{FF2B5EF4-FFF2-40B4-BE49-F238E27FC236}">
                <a16:creationId xmlns:a16="http://schemas.microsoft.com/office/drawing/2014/main" id="{9677A4AC-C499-32E2-7635-17A7C1D32B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5930" y="1488593"/>
            <a:ext cx="3259653" cy="2872126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CCFDC9A2-6848-3AFF-F585-75A688DF0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27" y="1265955"/>
            <a:ext cx="5914146" cy="3094764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1147A6E-357C-4DEA-6090-C99AC0AA3A0D}"/>
              </a:ext>
            </a:extLst>
          </p:cNvPr>
          <p:cNvSpPr txBox="1"/>
          <p:nvPr/>
        </p:nvSpPr>
        <p:spPr>
          <a:xfrm>
            <a:off x="1543059" y="5383197"/>
            <a:ext cx="94309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　過去・実績の分析結果を、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　将来予測の変数として利用するのが基本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99126AF7-D23D-BD28-0902-FA05CFF61B69}"/>
              </a:ext>
            </a:extLst>
          </p:cNvPr>
          <p:cNvSpPr/>
          <p:nvPr/>
        </p:nvSpPr>
        <p:spPr>
          <a:xfrm>
            <a:off x="3675528" y="521393"/>
            <a:ext cx="2420472" cy="5145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過去の実績</a:t>
            </a: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E2DCF755-7F74-8F9A-5B2E-1DFD452C9C1D}"/>
              </a:ext>
            </a:extLst>
          </p:cNvPr>
          <p:cNvSpPr/>
          <p:nvPr/>
        </p:nvSpPr>
        <p:spPr>
          <a:xfrm>
            <a:off x="8171992" y="521391"/>
            <a:ext cx="2763591" cy="51459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将来の予想</a:t>
            </a: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EF1A3D20-6A81-B9DB-3C9C-93D42F5E11FA}"/>
              </a:ext>
            </a:extLst>
          </p:cNvPr>
          <p:cNvCxnSpPr>
            <a:cxnSpLocks/>
          </p:cNvCxnSpPr>
          <p:nvPr/>
        </p:nvCxnSpPr>
        <p:spPr>
          <a:xfrm>
            <a:off x="5993673" y="2454491"/>
            <a:ext cx="2015095" cy="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楕円 19">
            <a:extLst>
              <a:ext uri="{FF2B5EF4-FFF2-40B4-BE49-F238E27FC236}">
                <a16:creationId xmlns:a16="http://schemas.microsoft.com/office/drawing/2014/main" id="{2BD872FE-E085-08DC-8B31-13D050ECE774}"/>
              </a:ext>
            </a:extLst>
          </p:cNvPr>
          <p:cNvSpPr/>
          <p:nvPr/>
        </p:nvSpPr>
        <p:spPr>
          <a:xfrm>
            <a:off x="3010029" y="544090"/>
            <a:ext cx="502275" cy="469204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42F1B80F-37F6-35A7-F5E7-ADF3EE7E784F}"/>
              </a:ext>
            </a:extLst>
          </p:cNvPr>
          <p:cNvSpPr/>
          <p:nvPr/>
        </p:nvSpPr>
        <p:spPr>
          <a:xfrm>
            <a:off x="7506493" y="544090"/>
            <a:ext cx="502275" cy="469204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endParaRPr lang="en-US" altLang="ja-JP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BAF6B98-6DE1-EEE9-B2D5-1AEB5F095974}"/>
              </a:ext>
            </a:extLst>
          </p:cNvPr>
          <p:cNvSpPr/>
          <p:nvPr/>
        </p:nvSpPr>
        <p:spPr>
          <a:xfrm>
            <a:off x="3216412" y="1155165"/>
            <a:ext cx="2867954" cy="33602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A4AE8BC5-3F1A-22CF-4902-CB608C4BB8BE}"/>
              </a:ext>
            </a:extLst>
          </p:cNvPr>
          <p:cNvCxnSpPr>
            <a:cxnSpLocks/>
          </p:cNvCxnSpPr>
          <p:nvPr/>
        </p:nvCxnSpPr>
        <p:spPr>
          <a:xfrm>
            <a:off x="5993673" y="2958441"/>
            <a:ext cx="2015095" cy="0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4E354AEB-10B7-588B-2BFD-045ED74B6A5A}"/>
              </a:ext>
            </a:extLst>
          </p:cNvPr>
          <p:cNvSpPr/>
          <p:nvPr/>
        </p:nvSpPr>
        <p:spPr>
          <a:xfrm>
            <a:off x="132008" y="126473"/>
            <a:ext cx="2420472" cy="514599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BS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貸借対照表</a:t>
            </a:r>
          </a:p>
        </p:txBody>
      </p:sp>
    </p:spTree>
    <p:extLst>
      <p:ext uri="{BB962C8B-B14F-4D97-AF65-F5344CB8AC3E}">
        <p14:creationId xmlns:p14="http://schemas.microsoft.com/office/powerpoint/2010/main" val="13677147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F49955EB-8BE5-2122-CEC9-5D9CD4225E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929" y="1521023"/>
            <a:ext cx="6205372" cy="2909216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0A0104F-4BE9-3F7A-72D7-4C24F968D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216" y="1614623"/>
            <a:ext cx="3176117" cy="2909216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0AECA01-B255-445F-B95C-99D20C10D85E}"/>
              </a:ext>
            </a:extLst>
          </p:cNvPr>
          <p:cNvSpPr txBox="1"/>
          <p:nvPr/>
        </p:nvSpPr>
        <p:spPr>
          <a:xfrm>
            <a:off x="5871281" y="5356435"/>
            <a:ext cx="59482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入力フォーム（別添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Excel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を使って作成してください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C839EB8D-CD4E-48A6-9493-CF440B1A999B}"/>
              </a:ext>
            </a:extLst>
          </p:cNvPr>
          <p:cNvSpPr/>
          <p:nvPr/>
        </p:nvSpPr>
        <p:spPr>
          <a:xfrm>
            <a:off x="535742" y="803601"/>
            <a:ext cx="2763591" cy="51459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将来の予想</a:t>
            </a:r>
          </a:p>
        </p:txBody>
      </p:sp>
      <p:sp>
        <p:nvSpPr>
          <p:cNvPr id="4" name="矢印: 下 2">
            <a:extLst>
              <a:ext uri="{FF2B5EF4-FFF2-40B4-BE49-F238E27FC236}">
                <a16:creationId xmlns:a16="http://schemas.microsoft.com/office/drawing/2014/main" id="{387E02D5-07E3-B09D-04B7-E555C2A2022B}"/>
              </a:ext>
            </a:extLst>
          </p:cNvPr>
          <p:cNvSpPr/>
          <p:nvPr/>
        </p:nvSpPr>
        <p:spPr>
          <a:xfrm>
            <a:off x="9093108" y="4572100"/>
            <a:ext cx="373076" cy="6424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コネクタ: カギ線 6">
            <a:extLst>
              <a:ext uri="{FF2B5EF4-FFF2-40B4-BE49-F238E27FC236}">
                <a16:creationId xmlns:a16="http://schemas.microsoft.com/office/drawing/2014/main" id="{77375D2E-2358-16F8-C1D7-AFC38B55EE09}"/>
              </a:ext>
            </a:extLst>
          </p:cNvPr>
          <p:cNvCxnSpPr>
            <a:cxnSpLocks/>
            <a:stCxn id="12" idx="1"/>
            <a:endCxn id="5" idx="2"/>
          </p:cNvCxnSpPr>
          <p:nvPr/>
        </p:nvCxnSpPr>
        <p:spPr>
          <a:xfrm rot="10800000">
            <a:off x="1711275" y="4523840"/>
            <a:ext cx="4160006" cy="1371205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図 10">
            <a:extLst>
              <a:ext uri="{FF2B5EF4-FFF2-40B4-BE49-F238E27FC236}">
                <a16:creationId xmlns:a16="http://schemas.microsoft.com/office/drawing/2014/main" id="{FE55AA8B-5525-9283-8B34-03E7C35241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9324" y="594300"/>
            <a:ext cx="7439025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261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1377551" y="2921168"/>
            <a:ext cx="94368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予測財務諸表とは？</a:t>
            </a:r>
          </a:p>
        </p:txBody>
      </p:sp>
    </p:spTree>
    <p:extLst>
      <p:ext uri="{BB962C8B-B14F-4D97-AF65-F5344CB8AC3E}">
        <p14:creationId xmlns:p14="http://schemas.microsoft.com/office/powerpoint/2010/main" val="6247303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F2664CF-1C34-F75D-10E9-858136BFB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198" y="1881762"/>
            <a:ext cx="9528570" cy="3253658"/>
          </a:xfrm>
          <a:prstGeom prst="rect">
            <a:avLst/>
          </a:prstGeom>
        </p:spPr>
      </p:pic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C839EB8D-CD4E-48A6-9493-CF440B1A999B}"/>
              </a:ext>
            </a:extLst>
          </p:cNvPr>
          <p:cNvSpPr/>
          <p:nvPr/>
        </p:nvSpPr>
        <p:spPr>
          <a:xfrm>
            <a:off x="157019" y="209301"/>
            <a:ext cx="2763591" cy="51459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将来の予想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549883B-F899-5848-66DC-8ACCE5D052E2}"/>
              </a:ext>
            </a:extLst>
          </p:cNvPr>
          <p:cNvSpPr/>
          <p:nvPr/>
        </p:nvSpPr>
        <p:spPr>
          <a:xfrm>
            <a:off x="258619" y="4572002"/>
            <a:ext cx="9744365" cy="6742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D0CD9DFD-E1D3-AE1D-DC19-81D6B01765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546" y="1096158"/>
            <a:ext cx="9490512" cy="563929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BA0670F-F5FE-F0DE-0148-8707A6FC01E3}"/>
              </a:ext>
            </a:extLst>
          </p:cNvPr>
          <p:cNvSpPr/>
          <p:nvPr/>
        </p:nvSpPr>
        <p:spPr>
          <a:xfrm>
            <a:off x="258619" y="1378122"/>
            <a:ext cx="9744365" cy="3444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7DFD83F-942D-D7F7-0A33-369E04769805}"/>
              </a:ext>
            </a:extLst>
          </p:cNvPr>
          <p:cNvSpPr txBox="1"/>
          <p:nvPr/>
        </p:nvSpPr>
        <p:spPr>
          <a:xfrm>
            <a:off x="258619" y="5756147"/>
            <a:ext cx="112960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Pl,BS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の作成、最後は短期借入金を調整項目として貸借の一致を図る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→　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Excel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のゴールシーク機能を使うと便利（詳細は別添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Excel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を参考）　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7" name="コネクタ: カギ線 16">
            <a:extLst>
              <a:ext uri="{FF2B5EF4-FFF2-40B4-BE49-F238E27FC236}">
                <a16:creationId xmlns:a16="http://schemas.microsoft.com/office/drawing/2014/main" id="{7EEA1077-4903-C286-D74B-50329E62E133}"/>
              </a:ext>
            </a:extLst>
          </p:cNvPr>
          <p:cNvCxnSpPr>
            <a:cxnSpLocks/>
            <a:stCxn id="22" idx="3"/>
            <a:endCxn id="16" idx="3"/>
          </p:cNvCxnSpPr>
          <p:nvPr/>
        </p:nvCxnSpPr>
        <p:spPr>
          <a:xfrm>
            <a:off x="10002984" y="2361916"/>
            <a:ext cx="1551707" cy="3840507"/>
          </a:xfrm>
          <a:prstGeom prst="bentConnector3">
            <a:avLst>
              <a:gd name="adj1" fmla="val 114732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5F5CD2CF-B1CB-4685-D02D-73F7F603C845}"/>
              </a:ext>
            </a:extLst>
          </p:cNvPr>
          <p:cNvSpPr/>
          <p:nvPr/>
        </p:nvSpPr>
        <p:spPr>
          <a:xfrm>
            <a:off x="258619" y="2216727"/>
            <a:ext cx="9744365" cy="290378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21953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1" y="2875002"/>
            <a:ext cx="121919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実際に作ってみましょう</a:t>
            </a:r>
          </a:p>
        </p:txBody>
      </p:sp>
    </p:spTree>
    <p:extLst>
      <p:ext uri="{BB962C8B-B14F-4D97-AF65-F5344CB8AC3E}">
        <p14:creationId xmlns:p14="http://schemas.microsoft.com/office/powerpoint/2010/main" val="9089376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171718" y="920621"/>
            <a:ext cx="1184856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EXCEL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フォームに数値</a:t>
            </a: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（過去実績）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を入れる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→　</a:t>
            </a:r>
            <a:r>
              <a:rPr lang="ja-JP" altLang="en-US" sz="32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自分も他人も見やすい形式に整える</a:t>
            </a:r>
            <a:endParaRPr lang="en-US" altLang="ja-JP" sz="32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２．財務分析を行い、前提条件を設計する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３．予測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を作成する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４．予測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BS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を作成する　（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CF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は、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BS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完成したら作れる）</a:t>
            </a: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５．出来た結果を読み解く、実現性や妥当性を判断する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96606EF-04F6-4A26-9F8D-C34CFCAEC816}"/>
              </a:ext>
            </a:extLst>
          </p:cNvPr>
          <p:cNvSpPr/>
          <p:nvPr/>
        </p:nvSpPr>
        <p:spPr>
          <a:xfrm>
            <a:off x="171718" y="5065959"/>
            <a:ext cx="11372582" cy="1015663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5374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1" y="2767280"/>
            <a:ext cx="12191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例：予測の前提数値（売上・費用）を、</a:t>
            </a:r>
            <a:endParaRPr lang="en-US" altLang="ja-JP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全て同じ割合にした場合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30904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12B74149-FAB2-2443-4B35-0030BDAF4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17" y="554178"/>
            <a:ext cx="8310620" cy="3703782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218" y="975068"/>
            <a:ext cx="3064365" cy="1918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218" y="3128025"/>
            <a:ext cx="3064366" cy="1918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406400" y="5395291"/>
            <a:ext cx="115305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売上・売上総利益が減少しているが、同じ割合で</a:t>
            </a:r>
            <a:endParaRPr lang="en-US" altLang="ja-JP" sz="36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36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販管費も下がっているので、利益はさほど下がらず安定する</a:t>
            </a:r>
          </a:p>
        </p:txBody>
      </p:sp>
      <p:sp>
        <p:nvSpPr>
          <p:cNvPr id="15" name="四角形: 角を丸くする 10">
            <a:extLst>
              <a:ext uri="{FF2B5EF4-FFF2-40B4-BE49-F238E27FC236}">
                <a16:creationId xmlns:a16="http://schemas.microsoft.com/office/drawing/2014/main" id="{9EBE8EBB-30E9-43FA-803C-23019CD36D98}"/>
              </a:ext>
            </a:extLst>
          </p:cNvPr>
          <p:cNvSpPr/>
          <p:nvPr/>
        </p:nvSpPr>
        <p:spPr>
          <a:xfrm>
            <a:off x="6446982" y="1008339"/>
            <a:ext cx="2021802" cy="25861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四角形: 角を丸くする 10">
            <a:extLst>
              <a:ext uri="{FF2B5EF4-FFF2-40B4-BE49-F238E27FC236}">
                <a16:creationId xmlns:a16="http://schemas.microsoft.com/office/drawing/2014/main" id="{9EBE8EBB-30E9-43FA-803C-23019CD36D98}"/>
              </a:ext>
            </a:extLst>
          </p:cNvPr>
          <p:cNvSpPr/>
          <p:nvPr/>
        </p:nvSpPr>
        <p:spPr>
          <a:xfrm>
            <a:off x="6446982" y="3143715"/>
            <a:ext cx="2021803" cy="28528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F64C8A4F-EC31-6D4F-4BA9-AB1867745C6E}"/>
              </a:ext>
            </a:extLst>
          </p:cNvPr>
          <p:cNvCxnSpPr>
            <a:cxnSpLocks/>
          </p:cNvCxnSpPr>
          <p:nvPr/>
        </p:nvCxnSpPr>
        <p:spPr>
          <a:xfrm>
            <a:off x="8543636" y="1132240"/>
            <a:ext cx="3433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82075EBB-F4F7-37BE-FF7A-84847ECF2A07}"/>
              </a:ext>
            </a:extLst>
          </p:cNvPr>
          <p:cNvCxnSpPr>
            <a:cxnSpLocks/>
          </p:cNvCxnSpPr>
          <p:nvPr/>
        </p:nvCxnSpPr>
        <p:spPr>
          <a:xfrm>
            <a:off x="8543636" y="3261222"/>
            <a:ext cx="3433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032F16E-D0E8-36A3-0FFB-62192104B1EC}"/>
              </a:ext>
            </a:extLst>
          </p:cNvPr>
          <p:cNvSpPr txBox="1"/>
          <p:nvPr/>
        </p:nvSpPr>
        <p:spPr>
          <a:xfrm>
            <a:off x="131417" y="314036"/>
            <a:ext cx="4569892" cy="4708981"/>
          </a:xfrm>
          <a:prstGeom prst="rect">
            <a:avLst/>
          </a:prstGeom>
          <a:solidFill>
            <a:srgbClr val="ADB9CA">
              <a:alpha val="6902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2935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133927" y="2551837"/>
            <a:ext cx="119241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現実味のある予測か？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→　減収により収益が悪化するのでは？</a:t>
            </a:r>
          </a:p>
        </p:txBody>
      </p:sp>
    </p:spTree>
    <p:extLst>
      <p:ext uri="{BB962C8B-B14F-4D97-AF65-F5344CB8AC3E}">
        <p14:creationId xmlns:p14="http://schemas.microsoft.com/office/powerpoint/2010/main" val="3529365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1" y="2767280"/>
            <a:ext cx="12191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例：売上減にともない、売上に占める</a:t>
            </a:r>
            <a:endParaRPr lang="en-US" altLang="ja-JP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販管費の割合を増やした場合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16283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932EBCA-329A-67A4-AFE1-E8F9801D3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17" y="836705"/>
            <a:ext cx="8707418" cy="340502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31417" y="5440234"/>
            <a:ext cx="11530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販管費のうち「固定費（人件費や賃料など）」はすぐに下がらず、</a:t>
            </a:r>
            <a:endParaRPr lang="en-US" altLang="ja-JP" sz="3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3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売上に占める販管費の割合が徐々に増え、収益性が悪化している</a:t>
            </a:r>
          </a:p>
        </p:txBody>
      </p:sp>
      <p:sp>
        <p:nvSpPr>
          <p:cNvPr id="16" name="四角形: 角を丸くする 10">
            <a:extLst>
              <a:ext uri="{FF2B5EF4-FFF2-40B4-BE49-F238E27FC236}">
                <a16:creationId xmlns:a16="http://schemas.microsoft.com/office/drawing/2014/main" id="{9EBE8EBB-30E9-43FA-803C-23019CD36D98}"/>
              </a:ext>
            </a:extLst>
          </p:cNvPr>
          <p:cNvSpPr/>
          <p:nvPr/>
        </p:nvSpPr>
        <p:spPr>
          <a:xfrm>
            <a:off x="6724074" y="1196419"/>
            <a:ext cx="2114762" cy="26673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82075EBB-F4F7-37BE-FF7A-84847ECF2A07}"/>
              </a:ext>
            </a:extLst>
          </p:cNvPr>
          <p:cNvCxnSpPr>
            <a:cxnSpLocks/>
          </p:cNvCxnSpPr>
          <p:nvPr/>
        </p:nvCxnSpPr>
        <p:spPr>
          <a:xfrm>
            <a:off x="8910616" y="1341327"/>
            <a:ext cx="3433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26677AC2-A820-C182-FC8F-D7C9E1A91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7738" y="340548"/>
            <a:ext cx="2802845" cy="168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6033477F-A676-5FCB-0D28-6F16A5681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7738" y="2558471"/>
            <a:ext cx="2802846" cy="168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6C5A690-29A6-6FE2-E71E-D2DDB24661B9}"/>
              </a:ext>
            </a:extLst>
          </p:cNvPr>
          <p:cNvSpPr txBox="1"/>
          <p:nvPr/>
        </p:nvSpPr>
        <p:spPr>
          <a:xfrm>
            <a:off x="131417" y="314036"/>
            <a:ext cx="4763856" cy="4708981"/>
          </a:xfrm>
          <a:prstGeom prst="rect">
            <a:avLst/>
          </a:prstGeom>
          <a:solidFill>
            <a:srgbClr val="ADB9CA">
              <a:alpha val="50196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四角形: 角を丸くする 10">
            <a:extLst>
              <a:ext uri="{FF2B5EF4-FFF2-40B4-BE49-F238E27FC236}">
                <a16:creationId xmlns:a16="http://schemas.microsoft.com/office/drawing/2014/main" id="{7F86A8AE-DE34-47E0-B4E0-AA2EAA1B50A3}"/>
              </a:ext>
            </a:extLst>
          </p:cNvPr>
          <p:cNvSpPr/>
          <p:nvPr/>
        </p:nvSpPr>
        <p:spPr>
          <a:xfrm>
            <a:off x="6718399" y="3189164"/>
            <a:ext cx="2114762" cy="26673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0959BA53-A3D5-3874-376E-CFE7430ABE0C}"/>
              </a:ext>
            </a:extLst>
          </p:cNvPr>
          <p:cNvCxnSpPr>
            <a:cxnSpLocks/>
          </p:cNvCxnSpPr>
          <p:nvPr/>
        </p:nvCxnSpPr>
        <p:spPr>
          <a:xfrm>
            <a:off x="8910616" y="3322530"/>
            <a:ext cx="3433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EF22A31-539B-6B3D-2D7F-B4084633E800}"/>
              </a:ext>
            </a:extLst>
          </p:cNvPr>
          <p:cNvSpPr/>
          <p:nvPr/>
        </p:nvSpPr>
        <p:spPr>
          <a:xfrm>
            <a:off x="4969164" y="2225964"/>
            <a:ext cx="3873403" cy="443345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0447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560878" y="2767280"/>
            <a:ext cx="110702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費用を固定費・変動費</a:t>
            </a:r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で分解しておくと、</a:t>
            </a:r>
            <a:endParaRPr lang="en-US" altLang="ja-JP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より精緻な分析が可能になる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22617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396325" y="1816925"/>
            <a:ext cx="1120485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変動費　→　生産・販売量に比例して増減する費用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</a:t>
            </a:r>
            <a:r>
              <a:rPr lang="ja-JP" altLang="en-US" sz="28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売上増なら、同じような割合で増加</a:t>
            </a:r>
            <a:endParaRPr lang="en-US" altLang="ja-JP" sz="28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</a:t>
            </a:r>
            <a:r>
              <a:rPr lang="ja-JP" altLang="en-US" sz="28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売上減なら、</a:t>
            </a:r>
            <a:r>
              <a:rPr lang="en-US" altLang="ja-JP" sz="28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〃</a:t>
            </a:r>
            <a:r>
              <a:rPr lang="ja-JP" altLang="en-US" sz="28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減少</a:t>
            </a:r>
            <a:endParaRPr lang="en-US" altLang="ja-JP" sz="28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固定費　→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生産・販売量の増減に係わらず発生する費用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</a:t>
            </a:r>
            <a:r>
              <a:rPr lang="ja-JP" altLang="en-US" sz="28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売上減でも、</a:t>
            </a:r>
            <a:r>
              <a:rPr lang="ja-JP" altLang="en-US" sz="2800" u="sng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同じように減らない</a:t>
            </a:r>
            <a:endParaRPr lang="en-US" altLang="ja-JP" sz="2800" u="sng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800" u="sng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人件費、地代家賃、リース料、広告宣伝費、減価償却費など</a:t>
            </a:r>
            <a:endParaRPr lang="en-US" altLang="ja-JP" sz="2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164550" y="393600"/>
            <a:ext cx="11087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費用の種類　固定費と変動費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B10AFC0-5F07-4630-AAB8-A1BEB122F0B6}"/>
              </a:ext>
            </a:extLst>
          </p:cNvPr>
          <p:cNvSpPr/>
          <p:nvPr/>
        </p:nvSpPr>
        <p:spPr>
          <a:xfrm>
            <a:off x="164550" y="1257299"/>
            <a:ext cx="11668400" cy="530860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下矢印 4"/>
          <p:cNvSpPr/>
          <p:nvPr/>
        </p:nvSpPr>
        <p:spPr>
          <a:xfrm>
            <a:off x="886841" y="4248150"/>
            <a:ext cx="313182" cy="1009650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6714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77638" y="1348733"/>
            <a:ext cx="1203672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将来の経営・事業の状況を予測するための財務諸表</a:t>
            </a:r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・このまま事業展開した場合の推移や、グッドケース 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or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ワーストケース</a:t>
            </a:r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など複数のシナリオを回すことで、数値の着地点を予測できる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（例：為替の変動とか、影響の大きなものを変数にして様々なケースを分析</a:t>
            </a:r>
            <a:endParaRPr lang="ja-JP" altLang="en-US" sz="28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新たな戦略を実行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した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場合にはどのような変化が起こるのか？</a:t>
            </a:r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収益（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）・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財産の状況（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BS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）・現金の状況（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CF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について、予測することができる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つまり、</a:t>
            </a:r>
            <a:r>
              <a:rPr lang="ja-JP" altLang="en-US" sz="3200" b="1" u="sng" dirty="0">
                <a:solidFill>
                  <a:schemeClr val="accent5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将来の経営計画を考える（定量的に）ために必要</a:t>
            </a:r>
            <a:endParaRPr kumimoji="1" lang="ja-JP" altLang="en-US" sz="3200" b="1" u="sng" dirty="0">
              <a:solidFill>
                <a:schemeClr val="accent5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344DE41-3C88-427A-8413-F1BD66C6F30B}"/>
              </a:ext>
            </a:extLst>
          </p:cNvPr>
          <p:cNvSpPr txBox="1"/>
          <p:nvPr/>
        </p:nvSpPr>
        <p:spPr>
          <a:xfrm>
            <a:off x="143277" y="172722"/>
            <a:ext cx="103902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予測財務諸表とは？</a:t>
            </a:r>
            <a:endParaRPr lang="ja-JP" altLang="en-US" sz="3200" b="1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5CE2D75-6BD8-4A7B-93E3-956144E349B5}"/>
              </a:ext>
            </a:extLst>
          </p:cNvPr>
          <p:cNvSpPr/>
          <p:nvPr/>
        </p:nvSpPr>
        <p:spPr>
          <a:xfrm>
            <a:off x="77637" y="948906"/>
            <a:ext cx="11990718" cy="464101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426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109537" y="127563"/>
            <a:ext cx="11972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主な観点</a:t>
            </a:r>
            <a:endParaRPr kumimoji="1" lang="ja-JP" altLang="en-US" sz="24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C361D0-2FF2-4D39-93F9-39F0FBCBD4FC}"/>
              </a:ext>
            </a:extLst>
          </p:cNvPr>
          <p:cNvSpPr txBox="1"/>
          <p:nvPr/>
        </p:nvSpPr>
        <p:spPr>
          <a:xfrm>
            <a:off x="347046" y="1198508"/>
            <a:ext cx="772462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▶将来の売上高はどうなりそうか？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利益額や、利益率はどう変わるのか？</a:t>
            </a:r>
          </a:p>
          <a:p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▶今後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資金が枯渇せずに、事業を続けられそうか？</a:t>
            </a:r>
          </a:p>
          <a:p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▶いつ・どの程度の資金調達が必要になるのか？</a:t>
            </a:r>
          </a:p>
          <a:p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▶成長のため投資をする余力はあるのか？</a:t>
            </a:r>
          </a:p>
          <a:p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▶経営に与える影響の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大きい数値項目はどれか？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C096B70-D2C9-4CEA-BAF1-85E262031E8B}"/>
              </a:ext>
            </a:extLst>
          </p:cNvPr>
          <p:cNvSpPr/>
          <p:nvPr/>
        </p:nvSpPr>
        <p:spPr>
          <a:xfrm>
            <a:off x="180493" y="767751"/>
            <a:ext cx="8057734" cy="453392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2EE0E9A7-9C48-4862-8CCB-96E2132DB83D}"/>
              </a:ext>
            </a:extLst>
          </p:cNvPr>
          <p:cNvSpPr/>
          <p:nvPr/>
        </p:nvSpPr>
        <p:spPr>
          <a:xfrm>
            <a:off x="9029255" y="1084172"/>
            <a:ext cx="2483222" cy="77497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業績予想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615D605-6ADD-4168-B479-DE8EAE1F6E38}"/>
              </a:ext>
            </a:extLst>
          </p:cNvPr>
          <p:cNvSpPr/>
          <p:nvPr/>
        </p:nvSpPr>
        <p:spPr>
          <a:xfrm>
            <a:off x="9029254" y="2158426"/>
            <a:ext cx="2483223" cy="774977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資金繰り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D7C75F87-B101-4784-ACD4-8A99CA302961}"/>
              </a:ext>
            </a:extLst>
          </p:cNvPr>
          <p:cNvSpPr/>
          <p:nvPr/>
        </p:nvSpPr>
        <p:spPr>
          <a:xfrm>
            <a:off x="9029253" y="3236496"/>
            <a:ext cx="2483224" cy="774977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投資余力・安全性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EE5F9DF7-6316-445F-8CD2-474906DE2FC2}"/>
              </a:ext>
            </a:extLst>
          </p:cNvPr>
          <p:cNvSpPr/>
          <p:nvPr/>
        </p:nvSpPr>
        <p:spPr>
          <a:xfrm>
            <a:off x="9029253" y="4310750"/>
            <a:ext cx="2483224" cy="77497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経営管理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重要指標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の予測）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C21506B-7D65-D10C-2959-DFC3E9859847}"/>
              </a:ext>
            </a:extLst>
          </p:cNvPr>
          <p:cNvSpPr txBox="1"/>
          <p:nvPr/>
        </p:nvSpPr>
        <p:spPr>
          <a:xfrm>
            <a:off x="180493" y="5956847"/>
            <a:ext cx="114737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分析対象企業のおかれた状況により、見るべき点は変わる</a:t>
            </a:r>
          </a:p>
        </p:txBody>
      </p:sp>
    </p:spTree>
    <p:extLst>
      <p:ext uri="{BB962C8B-B14F-4D97-AF65-F5344CB8AC3E}">
        <p14:creationId xmlns:p14="http://schemas.microsoft.com/office/powerpoint/2010/main" val="3896556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998649" y="2828835"/>
            <a:ext cx="101947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具体的な作り方・手順</a:t>
            </a:r>
          </a:p>
        </p:txBody>
      </p:sp>
    </p:spTree>
    <p:extLst>
      <p:ext uri="{BB962C8B-B14F-4D97-AF65-F5344CB8AC3E}">
        <p14:creationId xmlns:p14="http://schemas.microsoft.com/office/powerpoint/2010/main" val="344773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171718" y="920621"/>
            <a:ext cx="1184856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EXCEL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フォームに数値</a:t>
            </a: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（過去実績）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を入れる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→　自分も他人も見やすい形式に整える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２．財務分析を行い、前提条件を設計する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３．予測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を作成する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４．予測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BS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を作成する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５．出来た結果を読み解く、実現性や妥当な計画か判断する</a:t>
            </a:r>
          </a:p>
        </p:txBody>
      </p:sp>
      <p:sp>
        <p:nvSpPr>
          <p:cNvPr id="7" name="矢印: 上向き折線 6">
            <a:extLst>
              <a:ext uri="{FF2B5EF4-FFF2-40B4-BE49-F238E27FC236}">
                <a16:creationId xmlns:a16="http://schemas.microsoft.com/office/drawing/2014/main" id="{68E01C8E-858F-4635-AD26-15C97F979F60}"/>
              </a:ext>
            </a:extLst>
          </p:cNvPr>
          <p:cNvSpPr/>
          <p:nvPr/>
        </p:nvSpPr>
        <p:spPr>
          <a:xfrm rot="16200000">
            <a:off x="7670386" y="2934763"/>
            <a:ext cx="2815006" cy="1550372"/>
          </a:xfrm>
          <a:prstGeom prst="bentUpArrow">
            <a:avLst>
              <a:gd name="adj1" fmla="val 25000"/>
              <a:gd name="adj2" fmla="val 2203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33D8D46-9F10-4127-83D9-8A19C2D7F8D9}"/>
              </a:ext>
            </a:extLst>
          </p:cNvPr>
          <p:cNvSpPr txBox="1"/>
          <p:nvPr/>
        </p:nvSpPr>
        <p:spPr>
          <a:xfrm>
            <a:off x="8151399" y="3387957"/>
            <a:ext cx="3005951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分析結果が微妙なら、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再度設計して、作り直し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5221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171718" y="920621"/>
            <a:ext cx="1184856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EXCEL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フォームに数値</a:t>
            </a: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（過去実績）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を入れる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→　</a:t>
            </a:r>
            <a:r>
              <a:rPr lang="ja-JP" altLang="en-US" sz="32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自分も他人も見やすい形式に整える</a:t>
            </a:r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（重要！）</a:t>
            </a:r>
            <a:endParaRPr lang="en-US" altLang="ja-JP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２．財務分析を行い、前提条件を設計する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３．予測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を作成する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４．予測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BS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を作成する</a:t>
            </a:r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５．出来た結果を読み解く、実現性や妥当な計画か判断する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96606EF-04F6-4A26-9F8D-C34CFCAEC816}"/>
              </a:ext>
            </a:extLst>
          </p:cNvPr>
          <p:cNvSpPr/>
          <p:nvPr/>
        </p:nvSpPr>
        <p:spPr>
          <a:xfrm>
            <a:off x="109533" y="684155"/>
            <a:ext cx="11972925" cy="1460409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600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EA3C5F-4B9F-43CB-910B-12D6D0271E98}"/>
              </a:ext>
            </a:extLst>
          </p:cNvPr>
          <p:cNvSpPr txBox="1"/>
          <p:nvPr/>
        </p:nvSpPr>
        <p:spPr>
          <a:xfrm>
            <a:off x="0" y="2828835"/>
            <a:ext cx="121919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Excel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フォームのルール</a:t>
            </a:r>
          </a:p>
        </p:txBody>
      </p:sp>
    </p:spTree>
    <p:extLst>
      <p:ext uri="{BB962C8B-B14F-4D97-AF65-F5344CB8AC3E}">
        <p14:creationId xmlns:p14="http://schemas.microsoft.com/office/powerpoint/2010/main" val="3591480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D6D94D61-34DF-4E5A-9AAE-256335690B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524" y="186745"/>
            <a:ext cx="6692442" cy="2127488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3142056-490B-427E-9A9C-589FBC7FAA18}"/>
              </a:ext>
            </a:extLst>
          </p:cNvPr>
          <p:cNvSpPr txBox="1"/>
          <p:nvPr/>
        </p:nvSpPr>
        <p:spPr>
          <a:xfrm>
            <a:off x="7025939" y="621690"/>
            <a:ext cx="5085117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・数字は右揃えで桁を合わせる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・あまり線を引きすぎない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・段落を変えると見やすくなる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・ベタ打ちは</a:t>
            </a:r>
            <a:r>
              <a:rPr lang="ja-JP" altLang="en-US" sz="20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「青」</a:t>
            </a:r>
            <a:endParaRPr lang="en-US" altLang="ja-JP" sz="20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→　分析時の「変数」など</a:t>
            </a:r>
            <a:endParaRPr lang="en-US" altLang="ja-JP" sz="20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ja-JP" altLang="en-US" sz="2000" b="1" u="sng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修正しても良いセルという意味</a:t>
            </a:r>
            <a:endParaRPr lang="en-US" altLang="ja-JP" sz="2000" b="1" u="sng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関数入りは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「黒」（消したらダメ）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引用は</a:t>
            </a:r>
            <a:r>
              <a:rPr lang="ja-JP" altLang="en-US" sz="20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「みどり」（　　 </a:t>
            </a:r>
            <a:r>
              <a:rPr lang="en-US" altLang="ja-JP" sz="20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〃</a:t>
            </a:r>
            <a:r>
              <a:rPr lang="ja-JP" altLang="en-US" sz="20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　　）</a:t>
            </a:r>
            <a:endParaRPr lang="en-US" altLang="ja-JP" sz="20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1819F026-CBC2-4165-B025-032599D5F414}"/>
              </a:ext>
            </a:extLst>
          </p:cNvPr>
          <p:cNvSpPr/>
          <p:nvPr/>
        </p:nvSpPr>
        <p:spPr>
          <a:xfrm>
            <a:off x="63928" y="687068"/>
            <a:ext cx="1157801" cy="16762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514A3863-28B0-40BD-B856-6E20F2CD764A}"/>
              </a:ext>
            </a:extLst>
          </p:cNvPr>
          <p:cNvCxnSpPr>
            <a:cxnSpLocks/>
          </p:cNvCxnSpPr>
          <p:nvPr/>
        </p:nvCxnSpPr>
        <p:spPr>
          <a:xfrm flipH="1">
            <a:off x="1247707" y="1976681"/>
            <a:ext cx="577823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561301E-A971-4857-B788-7FAC9CA36B36}"/>
              </a:ext>
            </a:extLst>
          </p:cNvPr>
          <p:cNvSpPr/>
          <p:nvPr/>
        </p:nvSpPr>
        <p:spPr>
          <a:xfrm>
            <a:off x="6959966" y="3124748"/>
            <a:ext cx="4993019" cy="2348763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B0F50148-875E-4783-98C3-0ADB8F9EB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184" y="2723711"/>
            <a:ext cx="6191342" cy="3896029"/>
          </a:xfrm>
          <a:prstGeom prst="rect">
            <a:avLst/>
          </a:prstGeom>
        </p:spPr>
      </p:pic>
      <p:sp>
        <p:nvSpPr>
          <p:cNvPr id="31" name="楕円 30">
            <a:extLst>
              <a:ext uri="{FF2B5EF4-FFF2-40B4-BE49-F238E27FC236}">
                <a16:creationId xmlns:a16="http://schemas.microsoft.com/office/drawing/2014/main" id="{2D41C190-CBDE-40A1-8766-614C5A30B635}"/>
              </a:ext>
            </a:extLst>
          </p:cNvPr>
          <p:cNvSpPr/>
          <p:nvPr/>
        </p:nvSpPr>
        <p:spPr>
          <a:xfrm>
            <a:off x="5346786" y="3429000"/>
            <a:ext cx="1157801" cy="11679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615F65EE-DF51-4549-AA1F-F45DD763DBDD}"/>
              </a:ext>
            </a:extLst>
          </p:cNvPr>
          <p:cNvCxnSpPr>
            <a:cxnSpLocks/>
            <a:stCxn id="16" idx="1"/>
            <a:endCxn id="31" idx="6"/>
          </p:cNvCxnSpPr>
          <p:nvPr/>
        </p:nvCxnSpPr>
        <p:spPr>
          <a:xfrm rot="10800000">
            <a:off x="6504588" y="4012982"/>
            <a:ext cx="455379" cy="286148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940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4305</TotalTime>
  <Words>1225</Words>
  <Application>Microsoft Office PowerPoint</Application>
  <PresentationFormat>ワイド画面</PresentationFormat>
  <Paragraphs>242</Paragraphs>
  <Slides>29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5" baseType="lpstr">
      <vt:lpstr>Meiryo UI</vt:lpstr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桑原 啓輔</dc:creator>
  <cp:lastModifiedBy>桑原 啓輔</cp:lastModifiedBy>
  <cp:revision>435</cp:revision>
  <dcterms:created xsi:type="dcterms:W3CDTF">2020-10-15T05:46:43Z</dcterms:created>
  <dcterms:modified xsi:type="dcterms:W3CDTF">2022-11-12T08:59:28Z</dcterms:modified>
</cp:coreProperties>
</file>